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 autoCompressPictures="0">
  <p:sldMasterIdLst>
    <p:sldMasterId id="2147483650" r:id="rId4"/>
  </p:sldMasterIdLst>
  <p:notesMasterIdLst>
    <p:notesMasterId r:id="rId6"/>
  </p:notesMasterIdLst>
  <p:sldIdLst>
    <p:sldId id="441" r:id="rId5"/>
  </p:sldIdLst>
  <p:sldSz cx="9144000" cy="5143500" type="screen16x9"/>
  <p:notesSz cx="6858000" cy="9144000"/>
  <p:custDataLst>
    <p:tags r:id="rId7"/>
  </p:custData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pos="2880">
          <p15:clr>
            <a:srgbClr val="A4A3A4"/>
          </p15:clr>
        </p15:guide>
        <p15:guide id="2" orient="horz" pos="2822">
          <p15:clr>
            <a:srgbClr val="A4A3A4"/>
          </p15:clr>
        </p15:guide>
      </p15:sldGuideLst>
    </p:ext>
    <p:ext uri="http://customooxmlschemas.google.com/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37" roundtripDataSignature="AMtx7mioi/pfEwrOUu5lcQhG7oOCrKHhWw==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1" name="Autore" initials="A" lastIdx="0" clrIdx="1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97A38"/>
    <a:srgbClr val="CAF2CA"/>
    <a:srgbClr val="C5E0B4"/>
    <a:srgbClr val="F7FAF5"/>
    <a:srgbClr val="DCE9D3"/>
    <a:srgbClr val="C3DAB4"/>
    <a:srgbClr val="D8D8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Stile medio 2 - Colore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8D230F3-CF80-4859-8CE7-A43EE81993B5}" styleName="Stile chiaro 1 - Colore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912C8C85-51F0-491E-9774-3900AFEF0FD7}" styleName="Stile chiaro 2 - Colore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638B1855-1B75-4FBE-930C-398BA8C253C6}" styleName="Stile con tema 2 - Colore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08FB837D-C827-4EFA-A057-4D05807E0F7C}" styleName="Stile con tema 1 - Colore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214" autoAdjust="0"/>
    <p:restoredTop sz="96122" autoAdjust="0"/>
  </p:normalViewPr>
  <p:slideViewPr>
    <p:cSldViewPr snapToGrid="0">
      <p:cViewPr varScale="1">
        <p:scale>
          <a:sx n="107" d="100"/>
          <a:sy n="107" d="100"/>
        </p:scale>
        <p:origin x="606" y="74"/>
      </p:cViewPr>
      <p:guideLst>
        <p:guide pos="2880"/>
        <p:guide orient="horz" pos="282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9" Type="http://schemas.openxmlformats.org/officeDocument/2006/relationships/presProps" Target="presProps.xml"/><Relationship Id="rId3" Type="http://schemas.openxmlformats.org/officeDocument/2006/relationships/customXml" Target="../customXml/item3.xml"/><Relationship Id="rId42" Type="http://schemas.openxmlformats.org/officeDocument/2006/relationships/tableStyles" Target="tableStyles.xml"/><Relationship Id="rId7" Type="http://schemas.openxmlformats.org/officeDocument/2006/relationships/tags" Target="tags/tag1.xml"/><Relationship Id="rId38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41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37" Type="http://customschemas.google.com/relationships/presentationmetadata" Target="metadata"/><Relationship Id="rId40" Type="http://schemas.openxmlformats.org/officeDocument/2006/relationships/viewProps" Target="view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5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5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5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5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5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5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5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5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5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5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5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5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5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5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5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5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5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5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5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5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5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5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5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5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‹N›</a:t>
            </a:fld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" y="0"/>
            <a:ext cx="9143759" cy="514366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" y="308758"/>
            <a:ext cx="9143759" cy="3029528"/>
          </a:xfrm>
        </p:spPr>
        <p:txBody>
          <a:bodyPr anchor="ctr">
            <a:normAutofit/>
          </a:bodyPr>
          <a:lstStyle>
            <a:lvl1pPr algn="ctr">
              <a:defRPr sz="4400" b="1">
                <a:solidFill>
                  <a:srgbClr val="056633"/>
                </a:solidFill>
                <a:latin typeface="Helvetica" panose="020B0604020202020204" pitchFamily="34" charset="0"/>
                <a:cs typeface="Helvetica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" y="3338286"/>
            <a:ext cx="9143759" cy="40011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latin typeface="Helvetica" panose="020B0604020202020204" pitchFamily="34" charset="0"/>
                <a:cs typeface="Helvetica" panose="020B0604020202020204" pitchFamily="34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50879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29222"/>
            <a:ext cx="7772400" cy="660502"/>
          </a:xfrm>
        </p:spPr>
        <p:txBody>
          <a:bodyPr>
            <a:normAutofit/>
          </a:bodyPr>
          <a:lstStyle>
            <a:lvl1pPr>
              <a:defRPr sz="3000" b="1">
                <a:solidFill>
                  <a:srgbClr val="056633"/>
                </a:solidFill>
                <a:latin typeface="Helvetica" panose="020B0604020202020204" pitchFamily="34" charset="0"/>
                <a:cs typeface="Helvetica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401378"/>
            <a:ext cx="7772400" cy="3310759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latin typeface="Helvetica" panose="020B0604020202020204" pitchFamily="34" charset="0"/>
                <a:cs typeface="Helvetica" panose="020B0604020202020204" pitchFamily="34" charset="0"/>
              </a:defRPr>
            </a:lvl1pPr>
            <a:lvl2pPr marL="342900" indent="0">
              <a:buNone/>
              <a:defRPr sz="1800">
                <a:latin typeface="Helvetica" panose="020B0604020202020204" pitchFamily="34" charset="0"/>
                <a:cs typeface="Helvetica" panose="020B0604020202020204" pitchFamily="34" charset="0"/>
              </a:defRPr>
            </a:lvl2pPr>
            <a:lvl3pPr marL="685800" indent="0">
              <a:buNone/>
              <a:defRPr sz="1800">
                <a:latin typeface="Helvetica" panose="020B0604020202020204" pitchFamily="34" charset="0"/>
                <a:cs typeface="Helvetica" panose="020B0604020202020204" pitchFamily="34" charset="0"/>
              </a:defRPr>
            </a:lvl3pPr>
            <a:lvl4pPr marL="1028700" indent="0">
              <a:buNone/>
              <a:defRPr sz="1800">
                <a:latin typeface="Helvetica" panose="020B0604020202020204" pitchFamily="34" charset="0"/>
                <a:cs typeface="Helvetica" panose="020B0604020202020204" pitchFamily="34" charset="0"/>
              </a:defRPr>
            </a:lvl4pPr>
            <a:lvl5pPr marL="1371600" indent="0">
              <a:buNone/>
              <a:defRPr sz="1800">
                <a:latin typeface="Helvetica" panose="020B0604020202020204" pitchFamily="34" charset="0"/>
                <a:cs typeface="Helvetica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EC8C8-C788-4AC1-9492-76691D26DBD7}" type="slidenum">
              <a:rPr lang="it-IT" smtClean="0"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2020923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pct60">
          <a:fgClr>
            <a:srgbClr val="92D050"/>
          </a:fgClr>
          <a:bgClr>
            <a:srgbClr val="C5E0B4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869656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defRPr>
            </a:lvl1pPr>
          </a:lstStyle>
          <a:p>
            <a:fld id="{9B9EC8C8-C788-4AC1-9492-76691D26DBD7}" type="slidenum">
              <a:rPr lang="it-IT" smtClean="0"/>
              <a:pPr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6835481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2">
            <a:extLst>
              <a:ext uri="{FF2B5EF4-FFF2-40B4-BE49-F238E27FC236}">
                <a16:creationId xmlns:a16="http://schemas.microsoft.com/office/drawing/2014/main" id="{06E4BBD3-238A-4032-9BA7-D30A6B3E2F7A}"/>
              </a:ext>
            </a:extLst>
          </p:cNvPr>
          <p:cNvSpPr txBox="1">
            <a:spLocks/>
          </p:cNvSpPr>
          <p:nvPr/>
        </p:nvSpPr>
        <p:spPr>
          <a:xfrm>
            <a:off x="973052" y="2171640"/>
            <a:ext cx="7619803" cy="7665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Helvetica" panose="020B0604020202020204" pitchFamily="34" charset="0"/>
                <a:ea typeface="+mn-ea"/>
                <a:cs typeface="Helvetica" panose="020B0604020202020204" pitchFamily="34" charset="0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Tx/>
            </a:pPr>
            <a:endParaRPr lang="it-IT" dirty="0"/>
          </a:p>
        </p:txBody>
      </p:sp>
      <p:graphicFrame>
        <p:nvGraphicFramePr>
          <p:cNvPr id="3" name="Tabella 2">
            <a:extLst>
              <a:ext uri="{FF2B5EF4-FFF2-40B4-BE49-F238E27FC236}">
                <a16:creationId xmlns:a16="http://schemas.microsoft.com/office/drawing/2014/main" id="{D4B36D74-4385-53E9-3E9C-12DD6E497C1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2535999"/>
              </p:ext>
            </p:extLst>
          </p:nvPr>
        </p:nvGraphicFramePr>
        <p:xfrm>
          <a:off x="489188" y="1505250"/>
          <a:ext cx="7776057" cy="243032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102708">
                  <a:extLst>
                    <a:ext uri="{9D8B030D-6E8A-4147-A177-3AD203B41FA5}">
                      <a16:colId xmlns:a16="http://schemas.microsoft.com/office/drawing/2014/main" val="3711142417"/>
                    </a:ext>
                  </a:extLst>
                </a:gridCol>
                <a:gridCol w="5673349">
                  <a:extLst>
                    <a:ext uri="{9D8B030D-6E8A-4147-A177-3AD203B41FA5}">
                      <a16:colId xmlns:a16="http://schemas.microsoft.com/office/drawing/2014/main" val="209645136"/>
                    </a:ext>
                  </a:extLst>
                </a:gridCol>
              </a:tblGrid>
              <a:tr h="41624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400" kern="100" baseline="0" dirty="0">
                          <a:solidFill>
                            <a:schemeClr val="tx1"/>
                          </a:solidFill>
                          <a:effectLst/>
                        </a:rPr>
                        <a:t>NUMERO</a:t>
                      </a:r>
                      <a:r>
                        <a:rPr lang="it-IT" sz="1400" kern="100" dirty="0">
                          <a:solidFill>
                            <a:schemeClr val="tx1"/>
                          </a:solidFill>
                          <a:effectLst/>
                        </a:rPr>
                        <a:t> OFFERTA</a:t>
                      </a:r>
                      <a:endParaRPr lang="it-IT" sz="110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400" kern="100" dirty="0">
                          <a:solidFill>
                            <a:schemeClr val="tx1"/>
                          </a:solidFill>
                          <a:effectLst/>
                        </a:rPr>
                        <a:t>DENOMINAZIONE</a:t>
                      </a:r>
                      <a:endParaRPr lang="it-IT" sz="110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97731266"/>
                  </a:ext>
                </a:extLst>
              </a:tr>
              <a:tr h="52351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200" kern="0" dirty="0">
                          <a:solidFill>
                            <a:schemeClr val="tx1"/>
                          </a:solidFill>
                          <a:effectLst/>
                        </a:rPr>
                        <a:t>1760</a:t>
                      </a:r>
                      <a:endParaRPr lang="it-IT" sz="110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200" b="1" kern="100" dirty="0">
                          <a:solidFill>
                            <a:schemeClr val="tx1"/>
                          </a:solidFill>
                          <a:effectLst/>
                        </a:rPr>
                        <a:t>Linea B - Figure specializzate nel campo dello spettacolo dal vivo</a:t>
                      </a:r>
                      <a:endParaRPr lang="it-IT" sz="1200" b="1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9102700"/>
                  </a:ext>
                </a:extLst>
              </a:tr>
              <a:tr h="48338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100" b="1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1780</a:t>
                      </a:r>
                      <a:endParaRPr lang="it-IT" sz="110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200" b="1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Linea A - Tecnico del Restauro di beni culturali (I annualità 2024)</a:t>
                      </a:r>
                    </a:p>
                  </a:txBody>
                  <a:tcPr marL="68580" marR="6858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2114439"/>
                  </a:ext>
                </a:extLst>
              </a:tr>
              <a:tr h="503594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kern="100" dirty="0">
                          <a:solidFill>
                            <a:schemeClr val="tx1"/>
                          </a:solidFill>
                          <a:effectLst/>
                        </a:rPr>
                        <a:t>1800</a:t>
                      </a:r>
                      <a:endParaRPr lang="it-IT" sz="110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algn="l" defTabSz="685800" rtl="0" eaLnBrk="1" latinLnBrk="0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it-IT" sz="1200" b="1" kern="1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200" b="1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Linea A - Tecnico del Restauro di beni culturali (II annualità 2024)</a:t>
                      </a:r>
                    </a:p>
                  </a:txBody>
                  <a:tcPr marL="68580" marR="6858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30103934"/>
                  </a:ext>
                </a:extLst>
              </a:tr>
              <a:tr h="503594">
                <a:tc>
                  <a:txBody>
                    <a:bodyPr/>
                    <a:lstStyle/>
                    <a:p>
                      <a:pPr marL="0" algn="l" defTabSz="685800" rtl="0" eaLnBrk="1" latinLnBrk="0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200" b="1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1820</a:t>
                      </a:r>
                    </a:p>
                  </a:txBody>
                  <a:tcPr marL="68580" marR="6858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200" b="1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Linea A - Tecnico del Restauro di beni culturali (III annualità 2024)</a:t>
                      </a:r>
                    </a:p>
                  </a:txBody>
                  <a:tcPr marL="68580" marR="6858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85743216"/>
                  </a:ext>
                </a:extLst>
              </a:tr>
            </a:tbl>
          </a:graphicData>
        </a:graphic>
      </p:graphicFrame>
      <p:sp>
        <p:nvSpPr>
          <p:cNvPr id="7" name="CasellaDiTesto 6">
            <a:extLst>
              <a:ext uri="{FF2B5EF4-FFF2-40B4-BE49-F238E27FC236}">
                <a16:creationId xmlns:a16="http://schemas.microsoft.com/office/drawing/2014/main" id="{C8E4A0B9-9B4D-A806-36F6-64F07328C2BA}"/>
              </a:ext>
            </a:extLst>
          </p:cNvPr>
          <p:cNvSpPr txBox="1"/>
          <p:nvPr/>
        </p:nvSpPr>
        <p:spPr>
          <a:xfrm>
            <a:off x="77491" y="449378"/>
            <a:ext cx="8764292" cy="8771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endParaRPr lang="it-IT" sz="900" b="1" i="0" u="none" strike="noStrike" baseline="0" dirty="0">
              <a:solidFill>
                <a:srgbClr val="297A38"/>
              </a:solidFill>
              <a:latin typeface="Trebuchet MS" panose="020B0603020202020204" pitchFamily="34" charset="0"/>
            </a:endParaRPr>
          </a:p>
          <a:p>
            <a:pPr algn="ctr"/>
            <a:r>
              <a:rPr lang="en-US" sz="900" b="1" i="0" u="none" strike="noStrike" baseline="0" dirty="0">
                <a:solidFill>
                  <a:srgbClr val="297A38"/>
                </a:solidFill>
                <a:latin typeface="Trebuchet MS" panose="020B0603020202020204" pitchFamily="34" charset="0"/>
              </a:rPr>
              <a:t> </a:t>
            </a:r>
            <a:r>
              <a:rPr lang="en-US" sz="1400" b="1" i="0" u="none" strike="noStrike" baseline="0" dirty="0">
                <a:solidFill>
                  <a:srgbClr val="297A38"/>
                </a:solidFill>
                <a:latin typeface="Trebuchet MS" panose="020B0603020202020204" pitchFamily="34" charset="0"/>
              </a:rPr>
              <a:t>ELENCO OFFERTE FORMATIVE </a:t>
            </a:r>
            <a:r>
              <a:rPr lang="it-IT" sz="1400" b="1" i="0" u="none" strike="noStrike" baseline="0" dirty="0">
                <a:solidFill>
                  <a:srgbClr val="297A38"/>
                </a:solidFill>
                <a:latin typeface="Trebuchet MS" panose="020B0603020202020204" pitchFamily="34" charset="0"/>
              </a:rPr>
              <a:t>NEGLI AMBITI PROFESSIONALI DEL RESTAURO DEI BENI CULTURALI</a:t>
            </a:r>
          </a:p>
          <a:p>
            <a:pPr algn="ctr"/>
            <a:r>
              <a:rPr lang="it-IT" sz="1400" b="1" i="0" u="none" strike="noStrike" baseline="0" dirty="0">
                <a:solidFill>
                  <a:srgbClr val="297A38"/>
                </a:solidFill>
                <a:latin typeface="Trebuchet MS" panose="020B0603020202020204" pitchFamily="34" charset="0"/>
              </a:rPr>
              <a:t>E DELLO SPETTACOLO DAL VIVO, APPROVATO CON DECRETO N. 6589 DEL 24/04/2024</a:t>
            </a:r>
          </a:p>
          <a:p>
            <a:pPr algn="ctr"/>
            <a:r>
              <a:rPr lang="it-IT" b="1" dirty="0">
                <a:solidFill>
                  <a:srgbClr val="297A38"/>
                </a:solidFill>
                <a:latin typeface="Trebuchet MS" panose="020B0603020202020204" pitchFamily="34" charset="0"/>
              </a:rPr>
              <a:t>Bando Codice: RLW12024037223</a:t>
            </a:r>
          </a:p>
        </p:txBody>
      </p:sp>
    </p:spTree>
    <p:extLst>
      <p:ext uri="{BB962C8B-B14F-4D97-AF65-F5344CB8AC3E}">
        <p14:creationId xmlns:p14="http://schemas.microsoft.com/office/powerpoint/2010/main" val="1087768167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STSLIDEVIEWED" val="261,1,Lavoro e Formazione Professionale"/>
</p:tagLst>
</file>

<file path=ppt/theme/theme1.xml><?xml version="1.0" encoding="utf-8"?>
<a:theme xmlns:a="http://schemas.openxmlformats.org/drawingml/2006/main" name="Ufficiale 16-9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Ufficiale 16-9" id="{3FBA0BDA-E0B4-4CD1-8E7E-D30554EEDA77}" vid="{DF1A5292-ECD9-4F4A-BBAE-16585C84176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31E98D780158A4DB71D1FDE1D01F941" ma:contentTypeVersion="4" ma:contentTypeDescription="Create a new document." ma:contentTypeScope="" ma:versionID="d91e4e9ec5612f118091b780723c3b6f">
  <xsd:schema xmlns:xsd="http://www.w3.org/2001/XMLSchema" xmlns:xs="http://www.w3.org/2001/XMLSchema" xmlns:p="http://schemas.microsoft.com/office/2006/metadata/properties" xmlns:ns2="dbf24297-88e3-47b9-ae40-69c5172ad581" targetNamespace="http://schemas.microsoft.com/office/2006/metadata/properties" ma:root="true" ma:fieldsID="5adb692588dea020df6b37a74328d0b2" ns2:_="">
    <xsd:import namespace="dbf24297-88e3-47b9-ae40-69c5172ad58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bf24297-88e3-47b9-ae40-69c5172ad58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1A28339-A938-4EF8-9998-D234F9EE6D6F}">
  <ds:schemaRefs>
    <ds:schemaRef ds:uri="dbf24297-88e3-47b9-ae40-69c5172ad581"/>
    <ds:schemaRef ds:uri="http://schemas.microsoft.com/office/2006/documentManagement/types"/>
    <ds:schemaRef ds:uri="http://www.w3.org/XML/1998/namespace"/>
    <ds:schemaRef ds:uri="http://purl.org/dc/elements/1.1/"/>
    <ds:schemaRef ds:uri="http://purl.org/dc/dcmitype/"/>
    <ds:schemaRef ds:uri="http://purl.org/dc/terms/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</ds:schemaRefs>
</ds:datastoreItem>
</file>

<file path=customXml/itemProps2.xml><?xml version="1.0" encoding="utf-8"?>
<ds:datastoreItem xmlns:ds="http://schemas.openxmlformats.org/officeDocument/2006/customXml" ds:itemID="{D867FB0C-B74D-409A-8EDA-2075435D4DB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8C3D341-6BEA-4701-89E3-CDB55175152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bf24297-88e3-47b9-ae40-69c5172ad58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90</Words>
  <Application>Microsoft Office PowerPoint</Application>
  <PresentationFormat>Presentazione su schermo (16:9)</PresentationFormat>
  <Paragraphs>14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5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Helvetica</vt:lpstr>
      <vt:lpstr>Trebuchet MS</vt:lpstr>
      <vt:lpstr>Ufficiale 16-9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Lavoro e Formazione Professionale</dc:title>
  <dc:creator/>
  <cp:lastModifiedBy/>
  <cp:revision>156</cp:revision>
  <dcterms:created xsi:type="dcterms:W3CDTF">2021-09-15T13:51:07Z</dcterms:created>
  <dcterms:modified xsi:type="dcterms:W3CDTF">2024-06-05T09:27:16Z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0x010100531E98D780158A4DB71D1FDE1D01F941</vt:lpwstr>
  </property>
</Properties>
</file>